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84" autoAdjust="0"/>
    <p:restoredTop sz="90929"/>
  </p:normalViewPr>
  <p:slideViewPr>
    <p:cSldViewPr>
      <p:cViewPr>
        <p:scale>
          <a:sx n="109" d="100"/>
          <a:sy n="109" d="100"/>
        </p:scale>
        <p:origin x="-118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943600" y="381000"/>
            <a:ext cx="2895600" cy="3048000"/>
          </a:xfrm>
        </p:spPr>
        <p:txBody>
          <a:bodyPr/>
          <a:lstStyle>
            <a:lvl1pPr algn="r">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5867400" y="4572000"/>
            <a:ext cx="3048000" cy="1752600"/>
          </a:xfrm>
        </p:spPr>
        <p:txBody>
          <a:bodyPr/>
          <a:lstStyle>
            <a:lvl1pPr marL="0" indent="0" algn="r">
              <a:buFontTx/>
              <a:buNone/>
              <a:defRPr/>
            </a:lvl1pPr>
          </a:lstStyle>
          <a:p>
            <a:pPr lvl="0"/>
            <a:r>
              <a:rPr lang="en-US" noProof="0" smtClean="0"/>
              <a:t>Click to edit Master subtitle style</a:t>
            </a:r>
          </a:p>
        </p:txBody>
      </p:sp>
      <p:pic>
        <p:nvPicPr>
          <p:cNvPr id="3084" name="Picture 12" descr="E:\IMAGES\EDUCTION\ZOTHER\AWS5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F3DD33-EF77-4289-8137-1BF24E9B95F5}" type="slidenum">
              <a:rPr lang="en-US"/>
              <a:pPr/>
              <a:t>‹#›</a:t>
            </a:fld>
            <a:endParaRPr lang="en-US"/>
          </a:p>
        </p:txBody>
      </p:sp>
    </p:spTree>
    <p:extLst>
      <p:ext uri="{BB962C8B-B14F-4D97-AF65-F5344CB8AC3E}">
        <p14:creationId xmlns:p14="http://schemas.microsoft.com/office/powerpoint/2010/main" val="141094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1912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C8D538-5732-48F9-A0C4-C8D6A1B3D4AD}" type="slidenum">
              <a:rPr lang="en-US"/>
              <a:pPr/>
              <a:t>‹#›</a:t>
            </a:fld>
            <a:endParaRPr lang="en-US"/>
          </a:p>
        </p:txBody>
      </p:sp>
    </p:spTree>
    <p:extLst>
      <p:ext uri="{BB962C8B-B14F-4D97-AF65-F5344CB8AC3E}">
        <p14:creationId xmlns:p14="http://schemas.microsoft.com/office/powerpoint/2010/main" val="209716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19737A-9A80-420C-8470-5C6F40F82C31}" type="slidenum">
              <a:rPr lang="en-US"/>
              <a:pPr/>
              <a:t>‹#›</a:t>
            </a:fld>
            <a:endParaRPr lang="en-US"/>
          </a:p>
        </p:txBody>
      </p:sp>
    </p:spTree>
    <p:extLst>
      <p:ext uri="{BB962C8B-B14F-4D97-AF65-F5344CB8AC3E}">
        <p14:creationId xmlns:p14="http://schemas.microsoft.com/office/powerpoint/2010/main" val="84063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6659F8-E942-4A85-9A17-A1DAA4A153A9}" type="slidenum">
              <a:rPr lang="en-US"/>
              <a:pPr/>
              <a:t>‹#›</a:t>
            </a:fld>
            <a:endParaRPr lang="en-US"/>
          </a:p>
        </p:txBody>
      </p:sp>
    </p:spTree>
    <p:extLst>
      <p:ext uri="{BB962C8B-B14F-4D97-AF65-F5344CB8AC3E}">
        <p14:creationId xmlns:p14="http://schemas.microsoft.com/office/powerpoint/2010/main" val="306688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764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0379A6-586F-4DAE-B507-69E83EF48B76}" type="slidenum">
              <a:rPr lang="en-US"/>
              <a:pPr/>
              <a:t>‹#›</a:t>
            </a:fld>
            <a:endParaRPr lang="en-US"/>
          </a:p>
        </p:txBody>
      </p:sp>
    </p:spTree>
    <p:extLst>
      <p:ext uri="{BB962C8B-B14F-4D97-AF65-F5344CB8AC3E}">
        <p14:creationId xmlns:p14="http://schemas.microsoft.com/office/powerpoint/2010/main" val="159252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510FCF-F699-4C5D-9A43-8A5A5FCD54FC}" type="slidenum">
              <a:rPr lang="en-US"/>
              <a:pPr/>
              <a:t>‹#›</a:t>
            </a:fld>
            <a:endParaRPr lang="en-US"/>
          </a:p>
        </p:txBody>
      </p:sp>
    </p:spTree>
    <p:extLst>
      <p:ext uri="{BB962C8B-B14F-4D97-AF65-F5344CB8AC3E}">
        <p14:creationId xmlns:p14="http://schemas.microsoft.com/office/powerpoint/2010/main" val="300194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051590A-C965-4D9B-B84A-9E42E3472809}" type="slidenum">
              <a:rPr lang="en-US"/>
              <a:pPr/>
              <a:t>‹#›</a:t>
            </a:fld>
            <a:endParaRPr lang="en-US"/>
          </a:p>
        </p:txBody>
      </p:sp>
    </p:spTree>
    <p:extLst>
      <p:ext uri="{BB962C8B-B14F-4D97-AF65-F5344CB8AC3E}">
        <p14:creationId xmlns:p14="http://schemas.microsoft.com/office/powerpoint/2010/main" val="356878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F83C1CE-9DF0-49B9-8B49-6F0DD771DFBA}" type="slidenum">
              <a:rPr lang="en-US"/>
              <a:pPr/>
              <a:t>‹#›</a:t>
            </a:fld>
            <a:endParaRPr lang="en-US"/>
          </a:p>
        </p:txBody>
      </p:sp>
    </p:spTree>
    <p:extLst>
      <p:ext uri="{BB962C8B-B14F-4D97-AF65-F5344CB8AC3E}">
        <p14:creationId xmlns:p14="http://schemas.microsoft.com/office/powerpoint/2010/main" val="153039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1E1D6D-8E82-420D-A7EC-8D1105DAC1BE}" type="slidenum">
              <a:rPr lang="en-US"/>
              <a:pPr/>
              <a:t>‹#›</a:t>
            </a:fld>
            <a:endParaRPr lang="en-US"/>
          </a:p>
        </p:txBody>
      </p:sp>
    </p:spTree>
    <p:extLst>
      <p:ext uri="{BB962C8B-B14F-4D97-AF65-F5344CB8AC3E}">
        <p14:creationId xmlns:p14="http://schemas.microsoft.com/office/powerpoint/2010/main" val="171632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FFD90B-221C-4217-B398-957C9109C2E1}" type="slidenum">
              <a:rPr lang="en-US"/>
              <a:pPr/>
              <a:t>‹#›</a:t>
            </a:fld>
            <a:endParaRPr lang="en-US"/>
          </a:p>
        </p:txBody>
      </p:sp>
    </p:spTree>
    <p:extLst>
      <p:ext uri="{BB962C8B-B14F-4D97-AF65-F5344CB8AC3E}">
        <p14:creationId xmlns:p14="http://schemas.microsoft.com/office/powerpoint/2010/main" val="54523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5486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FA188891-5FFE-4127-B425-C7ECEB805796}" type="slidenum">
              <a:rPr lang="en-US"/>
              <a:pPr/>
              <a:t>‹#›</a:t>
            </a:fld>
            <a:endParaRPr lang="en-US"/>
          </a:p>
        </p:txBody>
      </p:sp>
      <p:sp>
        <p:nvSpPr>
          <p:cNvPr id="1027" name="Rectangle 3"/>
          <p:cNvSpPr>
            <a:spLocks noGrp="1" noChangeArrowheads="1"/>
          </p:cNvSpPr>
          <p:nvPr>
            <p:ph type="body" idx="1"/>
          </p:nvPr>
        </p:nvSpPr>
        <p:spPr bwMode="auto">
          <a:xfrm>
            <a:off x="304800" y="1676400"/>
            <a:ext cx="8458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8" name="Picture 14" descr="E:\IMAGES\EDUCTION\ZOTHER\AWS50007.JPG"/>
          <p:cNvPicPr>
            <a:picLocks noChangeAspect="1" noChangeArrowheads="1"/>
          </p:cNvPicPr>
          <p:nvPr/>
        </p:nvPicPr>
        <p:blipFill>
          <a:blip r:embed="rId13">
            <a:extLst>
              <a:ext uri="{28A0092B-C50C-407E-A947-70E740481C1C}">
                <a14:useLocalDpi xmlns:a14="http://schemas.microsoft.com/office/drawing/2010/main" val="0"/>
              </a:ext>
            </a:extLst>
          </a:blip>
          <a:srcRect t="78889" r="41667"/>
          <a:stretch>
            <a:fillRect/>
          </a:stretch>
        </p:blipFill>
        <p:spPr bwMode="auto">
          <a:xfrm>
            <a:off x="5943600" y="0"/>
            <a:ext cx="32004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ill Sans MT" pitchFamily="34" charset="0"/>
        </a:defRPr>
      </a:lvl2pPr>
      <a:lvl3pPr algn="ctr" rtl="0" eaLnBrk="1" fontAlgn="base" hangingPunct="1">
        <a:spcBef>
          <a:spcPct val="0"/>
        </a:spcBef>
        <a:spcAft>
          <a:spcPct val="0"/>
        </a:spcAft>
        <a:defRPr sz="4400">
          <a:solidFill>
            <a:schemeClr val="tx1"/>
          </a:solidFill>
          <a:latin typeface="Gill Sans MT" pitchFamily="34" charset="0"/>
        </a:defRPr>
      </a:lvl3pPr>
      <a:lvl4pPr algn="ctr" rtl="0" eaLnBrk="1" fontAlgn="base" hangingPunct="1">
        <a:spcBef>
          <a:spcPct val="0"/>
        </a:spcBef>
        <a:spcAft>
          <a:spcPct val="0"/>
        </a:spcAft>
        <a:defRPr sz="4400">
          <a:solidFill>
            <a:schemeClr val="tx1"/>
          </a:solidFill>
          <a:latin typeface="Gill Sans MT" pitchFamily="34" charset="0"/>
        </a:defRPr>
      </a:lvl4pPr>
      <a:lvl5pPr algn="ctr" rtl="0" eaLnBrk="1" fontAlgn="base" hangingPunct="1">
        <a:spcBef>
          <a:spcPct val="0"/>
        </a:spcBef>
        <a:spcAft>
          <a:spcPct val="0"/>
        </a:spcAft>
        <a:defRPr sz="4400">
          <a:solidFill>
            <a:schemeClr val="tx1"/>
          </a:solidFill>
          <a:latin typeface="Gill Sans MT" pitchFamily="34" charset="0"/>
        </a:defRPr>
      </a:lvl5pPr>
      <a:lvl6pPr marL="457200" algn="ctr" rtl="0" eaLnBrk="1" fontAlgn="base" hangingPunct="1">
        <a:spcBef>
          <a:spcPct val="0"/>
        </a:spcBef>
        <a:spcAft>
          <a:spcPct val="0"/>
        </a:spcAft>
        <a:defRPr sz="4400">
          <a:solidFill>
            <a:schemeClr val="tx1"/>
          </a:solidFill>
          <a:latin typeface="Gill Sans MT" pitchFamily="34" charset="0"/>
        </a:defRPr>
      </a:lvl6pPr>
      <a:lvl7pPr marL="914400" algn="ctr" rtl="0" eaLnBrk="1" fontAlgn="base" hangingPunct="1">
        <a:spcBef>
          <a:spcPct val="0"/>
        </a:spcBef>
        <a:spcAft>
          <a:spcPct val="0"/>
        </a:spcAft>
        <a:defRPr sz="4400">
          <a:solidFill>
            <a:schemeClr val="tx1"/>
          </a:solidFill>
          <a:latin typeface="Gill Sans MT" pitchFamily="34" charset="0"/>
        </a:defRPr>
      </a:lvl7pPr>
      <a:lvl8pPr marL="1371600" algn="ctr" rtl="0" eaLnBrk="1" fontAlgn="base" hangingPunct="1">
        <a:spcBef>
          <a:spcPct val="0"/>
        </a:spcBef>
        <a:spcAft>
          <a:spcPct val="0"/>
        </a:spcAft>
        <a:defRPr sz="4400">
          <a:solidFill>
            <a:schemeClr val="tx1"/>
          </a:solidFill>
          <a:latin typeface="Gill Sans MT" pitchFamily="34" charset="0"/>
        </a:defRPr>
      </a:lvl8pPr>
      <a:lvl9pPr marL="1828800" algn="ctr" rtl="0" eaLnBrk="1" fontAlgn="base" hangingPunct="1">
        <a:spcBef>
          <a:spcPct val="0"/>
        </a:spcBef>
        <a:spcAft>
          <a:spcPct val="0"/>
        </a:spcAft>
        <a:defRPr sz="4400">
          <a:solidFill>
            <a:schemeClr val="tx1"/>
          </a:solidFill>
          <a:latin typeface="Gill Sans MT"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562600" y="381000"/>
            <a:ext cx="3581400" cy="3048000"/>
          </a:xfrm>
        </p:spPr>
        <p:txBody>
          <a:bodyPr/>
          <a:lstStyle/>
          <a:p>
            <a:r>
              <a:rPr lang="en-US" sz="6000" dirty="0" smtClean="0">
                <a:solidFill>
                  <a:schemeClr val="accent6">
                    <a:lumMod val="75000"/>
                  </a:schemeClr>
                </a:solidFill>
              </a:rPr>
              <a:t>WTPS</a:t>
            </a:r>
            <a:br>
              <a:rPr lang="en-US" sz="6000" dirty="0" smtClean="0">
                <a:solidFill>
                  <a:schemeClr val="accent6">
                    <a:lumMod val="75000"/>
                  </a:schemeClr>
                </a:solidFill>
              </a:rPr>
            </a:br>
            <a:r>
              <a:rPr lang="en-US" sz="6000" dirty="0" smtClean="0">
                <a:solidFill>
                  <a:schemeClr val="accent6">
                    <a:lumMod val="75000"/>
                  </a:schemeClr>
                </a:solidFill>
              </a:rPr>
              <a:t>Annual Goals</a:t>
            </a:r>
            <a:br>
              <a:rPr lang="en-US" sz="6000" dirty="0" smtClean="0">
                <a:solidFill>
                  <a:schemeClr val="accent6">
                    <a:lumMod val="75000"/>
                  </a:schemeClr>
                </a:solidFill>
              </a:rPr>
            </a:br>
            <a:r>
              <a:rPr lang="en-US" sz="6000" dirty="0" smtClean="0">
                <a:solidFill>
                  <a:schemeClr val="accent6">
                    <a:lumMod val="75000"/>
                  </a:schemeClr>
                </a:solidFill>
              </a:rPr>
              <a:t>2016-2017</a:t>
            </a:r>
            <a:endParaRPr lang="en-US" sz="6000" dirty="0">
              <a:solidFill>
                <a:schemeClr val="accent6">
                  <a:lumMod val="75000"/>
                </a:schemeClr>
              </a:solidFill>
            </a:endParaRPr>
          </a:p>
        </p:txBody>
      </p:sp>
      <p:sp>
        <p:nvSpPr>
          <p:cNvPr id="2051" name="Rectangle 3"/>
          <p:cNvSpPr>
            <a:spLocks noGrp="1" noChangeArrowheads="1"/>
          </p:cNvSpPr>
          <p:nvPr>
            <p:ph type="subTitle" idx="1"/>
          </p:nvPr>
        </p:nvSpPr>
        <p:spPr>
          <a:xfrm>
            <a:off x="4953000" y="4114800"/>
            <a:ext cx="4038600" cy="2286000"/>
          </a:xfrm>
        </p:spPr>
        <p:txBody>
          <a:bodyPr/>
          <a:lstStyle/>
          <a:p>
            <a:r>
              <a:rPr lang="en-US" sz="1400" b="1" dirty="0" smtClean="0"/>
              <a:t>Westampton Township Public Schools </a:t>
            </a:r>
          </a:p>
          <a:p>
            <a:r>
              <a:rPr lang="en-US" sz="1400" b="1" dirty="0" smtClean="0"/>
              <a:t>2016-2017 District and </a:t>
            </a:r>
          </a:p>
          <a:p>
            <a:r>
              <a:rPr lang="en-US" sz="1400" b="1" dirty="0" smtClean="0"/>
              <a:t>Board of Education Goals</a:t>
            </a:r>
          </a:p>
          <a:p>
            <a:endParaRPr lang="en-US" sz="1400" dirty="0"/>
          </a:p>
          <a:p>
            <a:r>
              <a:rPr lang="en-US" sz="1400" dirty="0" smtClean="0"/>
              <a:t>Presented by:</a:t>
            </a:r>
          </a:p>
          <a:p>
            <a:r>
              <a:rPr lang="en-US" sz="1400" dirty="0" smtClean="0"/>
              <a:t>Virginia Grossman, Superintendent</a:t>
            </a:r>
          </a:p>
          <a:p>
            <a:r>
              <a:rPr lang="en-US" sz="1400" dirty="0" smtClean="0"/>
              <a:t>August 8, 2016 </a:t>
            </a:r>
            <a:endParaRPr lang="en-US" sz="1400" dirty="0"/>
          </a:p>
        </p:txBody>
      </p:sp>
      <p:pic>
        <p:nvPicPr>
          <p:cNvPr id="4" name="Picture 4" descr="new biulding 00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2177"/>
            <a:ext cx="5486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BOE Goal </a:t>
            </a:r>
            <a:r>
              <a:rPr lang="en-US" b="1" dirty="0" smtClean="0">
                <a:solidFill>
                  <a:schemeClr val="accent6">
                    <a:lumMod val="75000"/>
                  </a:schemeClr>
                </a:solidFill>
              </a:rPr>
              <a:t>3:</a:t>
            </a:r>
            <a:endParaRPr lang="en-US" b="1" dirty="0">
              <a:solidFill>
                <a:schemeClr val="accent6">
                  <a:lumMod val="75000"/>
                </a:schemeClr>
              </a:solidFill>
            </a:endParaRPr>
          </a:p>
        </p:txBody>
      </p:sp>
      <p:sp>
        <p:nvSpPr>
          <p:cNvPr id="3" name="Content Placeholder 2"/>
          <p:cNvSpPr>
            <a:spLocks noGrp="1"/>
          </p:cNvSpPr>
          <p:nvPr>
            <p:ph idx="1"/>
          </p:nvPr>
        </p:nvSpPr>
        <p:spPr/>
        <p:txBody>
          <a:bodyPr/>
          <a:lstStyle/>
          <a:p>
            <a:r>
              <a:rPr lang="en-US" b="1" dirty="0"/>
              <a:t>Community Engagement: </a:t>
            </a:r>
            <a:r>
              <a:rPr lang="en-US" dirty="0"/>
              <a:t>The Westampton Township Board of Education will oversee production of a School District to Community communiqué to highlight our schools, engage the community in strategic planning goals, provide enrollment information, and enhance parent and community opportunities for input on school related decisions.</a:t>
            </a:r>
          </a:p>
        </p:txBody>
      </p:sp>
    </p:spTree>
    <p:extLst>
      <p:ext uri="{BB962C8B-B14F-4D97-AF65-F5344CB8AC3E}">
        <p14:creationId xmlns:p14="http://schemas.microsoft.com/office/powerpoint/2010/main" val="3965787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BOE Goal 4</a:t>
            </a:r>
            <a:r>
              <a:rPr lang="en-US" b="1" dirty="0" smtClean="0">
                <a:solidFill>
                  <a:schemeClr val="accent6">
                    <a:lumMod val="75000"/>
                  </a:schemeClr>
                </a:solidFill>
              </a:rPr>
              <a:t>:</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b="1" dirty="0"/>
              <a:t>Fiscal Responsibility:</a:t>
            </a:r>
            <a:r>
              <a:rPr lang="en-US" dirty="0"/>
              <a:t>  The Westampton Township Board of Education will exhibit a forward-thinking philosophy by overseeing a minimum unassigned balance in its’ general fund ranging from one (1%) to three (3%) percent of the subsequent year’s budgeted expenditures and outgoing transfers. </a:t>
            </a:r>
          </a:p>
        </p:txBody>
      </p:sp>
    </p:spTree>
    <p:extLst>
      <p:ext uri="{BB962C8B-B14F-4D97-AF65-F5344CB8AC3E}">
        <p14:creationId xmlns:p14="http://schemas.microsoft.com/office/powerpoint/2010/main" val="2124355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953000"/>
            <a:ext cx="5486400" cy="566738"/>
          </a:xfrm>
        </p:spPr>
        <p:txBody>
          <a:bodyPr/>
          <a:lstStyle/>
          <a:p>
            <a:r>
              <a:rPr lang="en-US" sz="3600" dirty="0" smtClean="0">
                <a:solidFill>
                  <a:schemeClr val="accent6">
                    <a:lumMod val="75000"/>
                  </a:schemeClr>
                </a:solidFill>
              </a:rPr>
              <a:t>Thank you!</a:t>
            </a:r>
            <a:endParaRPr lang="en-US" sz="3600" dirty="0">
              <a:solidFill>
                <a:schemeClr val="accent6">
                  <a:lumMod val="75000"/>
                </a:schemeClr>
              </a:solidFill>
            </a:endParaRPr>
          </a:p>
        </p:txBody>
      </p:sp>
      <p:pic>
        <p:nvPicPr>
          <p:cNvPr id="4" name="Picture Placeholder 3"/>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631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3600" y="381000"/>
            <a:ext cx="2895600" cy="2438400"/>
          </a:xfrm>
        </p:spPr>
        <p:txBody>
          <a:bodyPr/>
          <a:lstStyle/>
          <a:p>
            <a:r>
              <a:rPr lang="en-US" dirty="0" smtClean="0">
                <a:solidFill>
                  <a:schemeClr val="accent6">
                    <a:lumMod val="75000"/>
                  </a:schemeClr>
                </a:solidFill>
              </a:rPr>
              <a:t>District Goals</a:t>
            </a:r>
            <a:endParaRPr lang="en-US" dirty="0">
              <a:solidFill>
                <a:schemeClr val="accent6">
                  <a:lumMod val="75000"/>
                </a:schemeClr>
              </a:solidFill>
            </a:endParaRPr>
          </a:p>
        </p:txBody>
      </p:sp>
      <p:sp>
        <p:nvSpPr>
          <p:cNvPr id="3" name="Subtitle 2"/>
          <p:cNvSpPr>
            <a:spLocks noGrp="1"/>
          </p:cNvSpPr>
          <p:nvPr>
            <p:ph type="subTitle" idx="1"/>
          </p:nvPr>
        </p:nvSpPr>
        <p:spPr>
          <a:xfrm>
            <a:off x="5867400" y="2971800"/>
            <a:ext cx="3124200" cy="3810000"/>
          </a:xfrm>
        </p:spPr>
        <p:txBody>
          <a:bodyPr/>
          <a:lstStyle/>
          <a:p>
            <a:pPr algn="l"/>
            <a:r>
              <a:rPr lang="en-US" sz="1800" dirty="0" smtClean="0"/>
              <a:t>            As </a:t>
            </a:r>
            <a:r>
              <a:rPr lang="en-US" sz="1800" dirty="0"/>
              <a:t>outlined by the New Jersey School Board Association, </a:t>
            </a:r>
            <a:r>
              <a:rPr lang="en-US" sz="1800" dirty="0" smtClean="0"/>
              <a:t> our Westampton Township Public Schools Board of Education is responsible for establishing </a:t>
            </a:r>
            <a:r>
              <a:rPr lang="en-US" sz="1800" dirty="0"/>
              <a:t>goals for </a:t>
            </a:r>
            <a:r>
              <a:rPr lang="en-US" sz="1800" dirty="0" smtClean="0"/>
              <a:t>our </a:t>
            </a:r>
            <a:r>
              <a:rPr lang="en-US" sz="1800" dirty="0"/>
              <a:t>public schools based on student educational needs, parent and community aspirations, state and federal standards and district financial resources</a:t>
            </a:r>
            <a:r>
              <a:rPr lang="en-US" sz="1800" dirty="0" smtClean="0"/>
              <a:t>. Our Board of Education sets annual District and Board goals. </a:t>
            </a:r>
            <a:endParaRPr lang="en-US" sz="1800" dirty="0"/>
          </a:p>
          <a:p>
            <a:endParaRPr lang="en-US" sz="11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1" y="0"/>
            <a:ext cx="5562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234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p:txBody>
          <a:bodyPr/>
          <a:lstStyle/>
          <a:p>
            <a:r>
              <a:rPr lang="en-US" b="1" dirty="0">
                <a:solidFill>
                  <a:schemeClr val="accent6">
                    <a:lumMod val="75000"/>
                  </a:schemeClr>
                </a:solidFill>
              </a:rPr>
              <a:t>District Goal </a:t>
            </a:r>
            <a:r>
              <a:rPr lang="en-US" b="1" dirty="0" smtClean="0">
                <a:solidFill>
                  <a:schemeClr val="accent6">
                    <a:lumMod val="75000"/>
                  </a:schemeClr>
                </a:solidFill>
              </a:rPr>
              <a:t>1:</a:t>
            </a:r>
            <a:endParaRPr lang="en-US" dirty="0">
              <a:solidFill>
                <a:schemeClr val="accent6">
                  <a:lumMod val="75000"/>
                </a:schemeClr>
              </a:solidFill>
            </a:endParaRPr>
          </a:p>
        </p:txBody>
      </p:sp>
      <p:sp>
        <p:nvSpPr>
          <p:cNvPr id="4103" name="Rectangle 7"/>
          <p:cNvSpPr>
            <a:spLocks noGrp="1" noChangeArrowheads="1"/>
          </p:cNvSpPr>
          <p:nvPr>
            <p:ph type="body" idx="1"/>
          </p:nvPr>
        </p:nvSpPr>
        <p:spPr/>
        <p:txBody>
          <a:bodyPr/>
          <a:lstStyle/>
          <a:p>
            <a:r>
              <a:rPr lang="en-US" sz="2800" b="1" dirty="0"/>
              <a:t>Student Achievement:  </a:t>
            </a:r>
            <a:r>
              <a:rPr lang="en-US" sz="2800" dirty="0"/>
              <a:t>The Westampton Township Public Schools will utilize District Data Teams to work with staff to analyze students’ success is all facets of school life, from assessment data and curricular viability, to attendance and discipline data.  Through implementation of data-driven, strategic actions, student achievement will increase by an average minimum of (three) 3% in each subject area of our state mandated assessments (PARCC).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District Goal </a:t>
            </a:r>
            <a:r>
              <a:rPr lang="en-US" b="1" dirty="0" smtClean="0">
                <a:solidFill>
                  <a:schemeClr val="accent6">
                    <a:lumMod val="75000"/>
                  </a:schemeClr>
                </a:solidFill>
              </a:rPr>
              <a:t>2:</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b="1" dirty="0"/>
              <a:t>Human Resources:  </a:t>
            </a:r>
            <a:r>
              <a:rPr lang="en-US" dirty="0"/>
              <a:t>The Westampton Township Public Schools will promote equity by continuing efforts to recruit and retain a staff that is ethnically and culturally diverse, ensuring that all search committees see this as a key district goal. Annual recruitment data, student teaching placements and hiring data will be reviewed and analyzed.</a:t>
            </a:r>
          </a:p>
        </p:txBody>
      </p:sp>
    </p:spTree>
    <p:extLst>
      <p:ext uri="{BB962C8B-B14F-4D97-AF65-F5344CB8AC3E}">
        <p14:creationId xmlns:p14="http://schemas.microsoft.com/office/powerpoint/2010/main" val="3107637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District Goal </a:t>
            </a:r>
            <a:r>
              <a:rPr lang="en-US" b="1" dirty="0" smtClean="0">
                <a:solidFill>
                  <a:schemeClr val="accent6">
                    <a:lumMod val="75000"/>
                  </a:schemeClr>
                </a:solidFill>
              </a:rPr>
              <a:t>3:</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b="1" dirty="0"/>
              <a:t>Community Engagement:  </a:t>
            </a:r>
            <a:r>
              <a:rPr lang="en-US" dirty="0"/>
              <a:t>The</a:t>
            </a:r>
            <a:r>
              <a:rPr lang="en-US" b="1" dirty="0"/>
              <a:t> </a:t>
            </a:r>
            <a:r>
              <a:rPr lang="en-US" dirty="0"/>
              <a:t>Westampton Township Public Schools will engage the community in support of the district’s strategic plan, and equity and diversity goals. Attendance at events and annual survey completion data will be compiled and assessed to support enhanced community engagement.</a:t>
            </a:r>
          </a:p>
        </p:txBody>
      </p:sp>
    </p:spTree>
    <p:extLst>
      <p:ext uri="{BB962C8B-B14F-4D97-AF65-F5344CB8AC3E}">
        <p14:creationId xmlns:p14="http://schemas.microsoft.com/office/powerpoint/2010/main" val="1215519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District Goal </a:t>
            </a:r>
            <a:r>
              <a:rPr lang="en-US" b="1" dirty="0" smtClean="0">
                <a:solidFill>
                  <a:schemeClr val="accent6">
                    <a:lumMod val="75000"/>
                  </a:schemeClr>
                </a:solidFill>
              </a:rPr>
              <a:t>4:</a:t>
            </a:r>
            <a:endParaRPr lang="en-US" b="1" dirty="0">
              <a:solidFill>
                <a:schemeClr val="accent6">
                  <a:lumMod val="75000"/>
                </a:schemeClr>
              </a:solidFill>
            </a:endParaRPr>
          </a:p>
        </p:txBody>
      </p:sp>
      <p:sp>
        <p:nvSpPr>
          <p:cNvPr id="3" name="Content Placeholder 2"/>
          <p:cNvSpPr>
            <a:spLocks noGrp="1"/>
          </p:cNvSpPr>
          <p:nvPr>
            <p:ph idx="1"/>
          </p:nvPr>
        </p:nvSpPr>
        <p:spPr>
          <a:xfrm>
            <a:off x="304800" y="1676400"/>
            <a:ext cx="8458200" cy="4419600"/>
          </a:xfrm>
        </p:spPr>
        <p:txBody>
          <a:bodyPr/>
          <a:lstStyle/>
          <a:p>
            <a:r>
              <a:rPr lang="en-US" b="1" dirty="0"/>
              <a:t>Fiscal Responsibility:  </a:t>
            </a:r>
            <a:r>
              <a:rPr lang="en-US" dirty="0"/>
              <a:t>The Westampton Township Public Schools will maintain the financial integrity of our district while providing quality programs that meet or exceed the needs of all students by maintaining a balanced annual budget, reviewing student enrollment monthly and prioritizing funds in order to support the continued development of curriculum and student instruction.</a:t>
            </a:r>
          </a:p>
        </p:txBody>
      </p:sp>
    </p:spTree>
    <p:extLst>
      <p:ext uri="{BB962C8B-B14F-4D97-AF65-F5344CB8AC3E}">
        <p14:creationId xmlns:p14="http://schemas.microsoft.com/office/powerpoint/2010/main" val="2707855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lumMod val="75000"/>
                  </a:schemeClr>
                </a:solidFill>
              </a:rPr>
              <a:t>Board Goals</a:t>
            </a:r>
            <a:endParaRPr lang="en-US" dirty="0">
              <a:solidFill>
                <a:schemeClr val="accent6">
                  <a:lumMod val="75000"/>
                </a:schemeClr>
              </a:solidFill>
            </a:endParaRPr>
          </a:p>
        </p:txBody>
      </p:sp>
      <p:sp>
        <p:nvSpPr>
          <p:cNvPr id="3" name="Subtitle 2"/>
          <p:cNvSpPr>
            <a:spLocks noGrp="1"/>
          </p:cNvSpPr>
          <p:nvPr>
            <p:ph type="subTitle" idx="1"/>
          </p:nvPr>
        </p:nvSpPr>
        <p:spPr>
          <a:xfrm>
            <a:off x="5867400" y="3429000"/>
            <a:ext cx="3048000" cy="2895600"/>
          </a:xfrm>
        </p:spPr>
        <p:txBody>
          <a:bodyPr/>
          <a:lstStyle/>
          <a:p>
            <a:pPr algn="l"/>
            <a:r>
              <a:rPr lang="en-US" sz="2000" dirty="0" smtClean="0"/>
              <a:t>          Representing our community’s philosophy </a:t>
            </a:r>
            <a:r>
              <a:rPr lang="en-US" sz="2000" dirty="0"/>
              <a:t>of </a:t>
            </a:r>
            <a:r>
              <a:rPr lang="en-US" sz="2000" dirty="0" smtClean="0"/>
              <a:t>education, Board of Education Goals become </a:t>
            </a:r>
            <a:r>
              <a:rPr lang="en-US" sz="2000" dirty="0"/>
              <a:t>the </a:t>
            </a:r>
            <a:r>
              <a:rPr lang="en-US" sz="2000" dirty="0" smtClean="0"/>
              <a:t>guidelines for making and evaluating  sound </a:t>
            </a:r>
            <a:r>
              <a:rPr lang="en-US" sz="2000" dirty="0"/>
              <a:t>decisions that affect the governance of </a:t>
            </a:r>
            <a:r>
              <a:rPr lang="en-US" sz="2000" dirty="0" smtClean="0"/>
              <a:t>our schools</a:t>
            </a:r>
            <a:r>
              <a:rPr lang="en-US" sz="2000" dirty="0"/>
              <a: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48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651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BOE Goal </a:t>
            </a:r>
            <a:r>
              <a:rPr lang="en-US" b="1" dirty="0" smtClean="0">
                <a:solidFill>
                  <a:schemeClr val="accent6">
                    <a:lumMod val="75000"/>
                  </a:schemeClr>
                </a:solidFill>
              </a:rPr>
              <a:t>1:</a:t>
            </a:r>
            <a:endParaRPr lang="en-US" b="1" dirty="0">
              <a:solidFill>
                <a:schemeClr val="accent6">
                  <a:lumMod val="75000"/>
                </a:schemeClr>
              </a:solidFill>
            </a:endParaRPr>
          </a:p>
        </p:txBody>
      </p:sp>
      <p:sp>
        <p:nvSpPr>
          <p:cNvPr id="3" name="Content Placeholder 2"/>
          <p:cNvSpPr>
            <a:spLocks noGrp="1"/>
          </p:cNvSpPr>
          <p:nvPr>
            <p:ph idx="1"/>
          </p:nvPr>
        </p:nvSpPr>
        <p:spPr/>
        <p:txBody>
          <a:bodyPr/>
          <a:lstStyle/>
          <a:p>
            <a:r>
              <a:rPr lang="en-US" b="1" dirty="0"/>
              <a:t>Student Achievement:  </a:t>
            </a:r>
            <a:r>
              <a:rPr lang="en-US" dirty="0"/>
              <a:t>The Westampton Township Board of Education will review disaggregated data from our District Data Teams. Assessment data analyses and cohort analyses will be part of our State of the Schools report. </a:t>
            </a:r>
          </a:p>
          <a:p>
            <a:endParaRPr lang="en-US" dirty="0"/>
          </a:p>
          <a:p>
            <a:endParaRPr lang="en-US" dirty="0"/>
          </a:p>
        </p:txBody>
      </p:sp>
    </p:spTree>
    <p:extLst>
      <p:ext uri="{BB962C8B-B14F-4D97-AF65-F5344CB8AC3E}">
        <p14:creationId xmlns:p14="http://schemas.microsoft.com/office/powerpoint/2010/main" val="3645245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BOE Goal </a:t>
            </a:r>
            <a:r>
              <a:rPr lang="en-US" b="1" dirty="0" smtClean="0">
                <a:solidFill>
                  <a:schemeClr val="accent6">
                    <a:lumMod val="75000"/>
                  </a:schemeClr>
                </a:solidFill>
              </a:rPr>
              <a:t>2:</a:t>
            </a:r>
            <a:endParaRPr lang="en-US" b="1" dirty="0">
              <a:solidFill>
                <a:schemeClr val="accent6">
                  <a:lumMod val="75000"/>
                </a:schemeClr>
              </a:solidFill>
            </a:endParaRPr>
          </a:p>
        </p:txBody>
      </p:sp>
      <p:sp>
        <p:nvSpPr>
          <p:cNvPr id="3" name="Content Placeholder 2"/>
          <p:cNvSpPr>
            <a:spLocks noGrp="1"/>
          </p:cNvSpPr>
          <p:nvPr>
            <p:ph idx="1"/>
          </p:nvPr>
        </p:nvSpPr>
        <p:spPr/>
        <p:txBody>
          <a:bodyPr/>
          <a:lstStyle/>
          <a:p>
            <a:r>
              <a:rPr lang="en-US" b="1" dirty="0"/>
              <a:t>Human Resources: </a:t>
            </a:r>
            <a:r>
              <a:rPr lang="en-US" dirty="0"/>
              <a:t>The Westampton Township Board of Education will support equity in ethnic and cultural diversity, enlisting the support of our community in attracting and retaining staff reflective of our student demographics.</a:t>
            </a:r>
          </a:p>
        </p:txBody>
      </p:sp>
    </p:spTree>
    <p:extLst>
      <p:ext uri="{BB962C8B-B14F-4D97-AF65-F5344CB8AC3E}">
        <p14:creationId xmlns:p14="http://schemas.microsoft.com/office/powerpoint/2010/main" val="2813601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lder Student">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Older Student</Template>
  <TotalTime>73</TotalTime>
  <Words>550</Words>
  <Application>Microsoft Office PowerPoint</Application>
  <PresentationFormat>On-screen Show (4:3)</PresentationFormat>
  <Paragraphs>29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Older Student</vt:lpstr>
      <vt:lpstr>WTPS Annual Goals 2016-2017</vt:lpstr>
      <vt:lpstr>District Goals</vt:lpstr>
      <vt:lpstr>District Goal 1:</vt:lpstr>
      <vt:lpstr>District Goal 2:</vt:lpstr>
      <vt:lpstr>District Goal 3:</vt:lpstr>
      <vt:lpstr>District Goal 4:</vt:lpstr>
      <vt:lpstr>Board Goals</vt:lpstr>
      <vt:lpstr>BOE Goal 1:</vt:lpstr>
      <vt:lpstr>BOE Goal 2:</vt:lpstr>
      <vt:lpstr>BOE Goal 3:</vt:lpstr>
      <vt:lpstr>BOE Goal 4:</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 2016-2017</dc:title>
  <dc:creator>Virginia Grossman</dc:creator>
  <cp:lastModifiedBy>Virginia Grossman</cp:lastModifiedBy>
  <cp:revision>9</cp:revision>
  <dcterms:created xsi:type="dcterms:W3CDTF">2016-08-08T14:40:53Z</dcterms:created>
  <dcterms:modified xsi:type="dcterms:W3CDTF">2016-08-08T16:07:15Z</dcterms:modified>
</cp:coreProperties>
</file>